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7" r:id="rId2"/>
    <p:sldId id="258" r:id="rId3"/>
    <p:sldId id="259" r:id="rId4"/>
    <p:sldId id="263" r:id="rId5"/>
    <p:sldId id="275" r:id="rId6"/>
    <p:sldId id="277" r:id="rId7"/>
    <p:sldId id="265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25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4471DC-03AF-4355-92B2-BE0E322B984A}" type="datetimeFigureOut">
              <a:rPr lang="ru-RU" smtClean="0"/>
              <a:pPr/>
              <a:t>чт 03.04.25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61EF60-5756-4AB8-88EE-E346513263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85283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Оксид кальция </a:t>
            </a:r>
            <a:r>
              <a:rPr lang="en-US" dirty="0" smtClean="0"/>
              <a:t>https://yandex.ru/images/search?from=tabbar&amp;text=%D0%BE%D0%BA%D1%81%D0%B8%D0%B4%20%D0%BA%D0%B0%D0%BB%D1%8C%D1%86%D0%B8%D1%8F&amp;lr=2&amp;pos=26&amp;img_url=http%3A%2F%2Fumeks.ru%2Fupload%2Fiblock%2F675%2F675aef242b5d77cf87c901f39a8312d8.jpg&amp;rpt=simage</a:t>
            </a:r>
            <a:endParaRPr lang="ru-RU" dirty="0" smtClean="0"/>
          </a:p>
          <a:p>
            <a:r>
              <a:rPr lang="ru-RU" dirty="0" smtClean="0"/>
              <a:t>Вода</a:t>
            </a:r>
            <a:r>
              <a:rPr lang="ru-RU" baseline="0" dirty="0" smtClean="0"/>
              <a:t> </a:t>
            </a:r>
            <a:r>
              <a:rPr lang="en-US" baseline="0" dirty="0" smtClean="0"/>
              <a:t>https://i.mycdn.me/i?r=AEHujHvw2RjEbemUCNEorZbxYpb_p_9AcN2FmGik64Krke2wb65DiJkOOJm0AWsXCX57Zi9s0CiBOSDmbngC-I-k&amp;amp;fn=external_8</a:t>
            </a:r>
            <a:endParaRPr lang="ru-RU" baseline="0" dirty="0" smtClean="0"/>
          </a:p>
          <a:p>
            <a:r>
              <a:rPr lang="ru-RU" baseline="0" dirty="0" smtClean="0"/>
              <a:t>Оксид азота 4 </a:t>
            </a:r>
            <a:r>
              <a:rPr lang="en-US" baseline="0" smtClean="0"/>
              <a:t>https://yandex.ru/images/search?nomisspell=1&amp;text=%D0%BE%D0%BA%D1%81%D0%B8%D0%B4%20%D0%B0%D0%B7%D0%BE%D1%82%D0%B0%20%D1%84%D0%B8%D0%B7%D0%B8%D1%87%D0%B5%D1%81%D0%BA%D0%B8%D0%B5%20%D1%81%D0%B2%D0%BE%D0%B9%D1%81%D1%82%D0%B2%D0%B0&amp;source=related-query-serp&amp;from=tabbar&amp;p=7&amp;pos=312&amp;rpt=simage&amp;img_url=http%3A%2F%2Fmyslide.ru%2Fdocuments_3%2Fcadd2fbfa1282cc4817fd4c687dcbaf2%2Fimg4.jpg&amp;lr=2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1EF60-5756-4AB8-88EE-E346513263EE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чт 03.04.25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чт 03.04.25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чт 03.04.25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чт 03.04.25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чт 03.04.25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чт 03.04.25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чт 03.04.25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чт 03.04.25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чт 03.04.25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чт 03.04.25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чт 03.04.25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://linda6035.ucoz.ru/" TargetMode="Externa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 cstate="email">
            <a:duotone>
              <a:prstClr val="black"/>
              <a:schemeClr val="accent3">
                <a:tint val="45000"/>
                <a:satMod val="400000"/>
              </a:schemeClr>
            </a:duotone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/>
        </p:nvSpPr>
        <p:spPr>
          <a:xfrm>
            <a:off x="1500166" y="142852"/>
            <a:ext cx="7500990" cy="6572296"/>
          </a:xfrm>
          <a:prstGeom prst="rect">
            <a:avLst/>
          </a:prstGeom>
          <a:blipFill>
            <a:blip r:embed="rId13" cstate="email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tile tx="0" ty="0" sx="100000" sy="100000" flip="none" algn="tl"/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142844" y="142852"/>
            <a:ext cx="1214446" cy="6572296"/>
          </a:xfrm>
          <a:prstGeom prst="rect">
            <a:avLst/>
          </a:prstGeom>
          <a:blipFill>
            <a:blip r:embed="rId13" cstate="email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tile tx="0" ty="0" sx="100000" sy="100000" flip="none" algn="tl"/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40" name="Рисунок 39" descr="0_b4102_1793a431_S.png"/>
          <p:cNvPicPr>
            <a:picLocks noChangeAspect="1"/>
          </p:cNvPicPr>
          <p:nvPr/>
        </p:nvPicPr>
        <p:blipFill>
          <a:blip r:embed="rId14" cstate="email"/>
          <a:stretch>
            <a:fillRect/>
          </a:stretch>
        </p:blipFill>
        <p:spPr>
          <a:xfrm>
            <a:off x="214282" y="3071810"/>
            <a:ext cx="522290" cy="456133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42844" y="6500834"/>
            <a:ext cx="119936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  <a:hlinkClick r:id="rId15"/>
              </a:rPr>
              <a:t>http://linda6035.ucoz.ru/</a:t>
            </a:r>
            <a:endParaRPr lang="ru-RU" sz="800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 descr="http://img-fotki.yandex.ru/get/9299/134091466.f5/0_d4d6e_ccd0a668_S"/>
          <p:cNvPicPr>
            <a:picLocks noChangeAspect="1" noChangeArrowheads="1"/>
          </p:cNvPicPr>
          <p:nvPr/>
        </p:nvPicPr>
        <p:blipFill>
          <a:blip r:embed="rId16" cstate="email"/>
          <a:srcRect/>
          <a:stretch>
            <a:fillRect/>
          </a:stretch>
        </p:blipFill>
        <p:spPr bwMode="auto">
          <a:xfrm flipH="1">
            <a:off x="285720" y="5072074"/>
            <a:ext cx="1009650" cy="1428750"/>
          </a:xfrm>
          <a:prstGeom prst="rect">
            <a:avLst/>
          </a:prstGeom>
          <a:noFill/>
        </p:spPr>
      </p:pic>
      <p:pic>
        <p:nvPicPr>
          <p:cNvPr id="17412" name="Picture 4" descr="http://img-fotki.yandex.ru/get/6613/134091466.a/0_8eae3_6ea58e84_S"/>
          <p:cNvPicPr>
            <a:picLocks noChangeAspect="1" noChangeArrowheads="1"/>
          </p:cNvPicPr>
          <p:nvPr/>
        </p:nvPicPr>
        <p:blipFill>
          <a:blip r:embed="rId17" cstate="email"/>
          <a:srcRect/>
          <a:stretch>
            <a:fillRect/>
          </a:stretch>
        </p:blipFill>
        <p:spPr bwMode="auto">
          <a:xfrm>
            <a:off x="285720" y="1500174"/>
            <a:ext cx="1071570" cy="1190633"/>
          </a:xfrm>
          <a:prstGeom prst="rect">
            <a:avLst/>
          </a:prstGeom>
          <a:noFill/>
        </p:spPr>
      </p:pic>
      <p:pic>
        <p:nvPicPr>
          <p:cNvPr id="17414" name="Picture 6" descr="http://img-fotki.yandex.ru/get/9300/134091466.c5/0_c98b9_19d24419_S"/>
          <p:cNvPicPr>
            <a:picLocks noChangeAspect="1" noChangeArrowheads="1"/>
          </p:cNvPicPr>
          <p:nvPr/>
        </p:nvPicPr>
        <p:blipFill>
          <a:blip r:embed="rId18" cstate="email"/>
          <a:srcRect/>
          <a:stretch>
            <a:fillRect/>
          </a:stretch>
        </p:blipFill>
        <p:spPr bwMode="auto">
          <a:xfrm>
            <a:off x="142844" y="0"/>
            <a:ext cx="1214446" cy="1214446"/>
          </a:xfrm>
          <a:prstGeom prst="rect">
            <a:avLst/>
          </a:prstGeom>
          <a:noFill/>
        </p:spPr>
      </p:pic>
      <p:pic>
        <p:nvPicPr>
          <p:cNvPr id="17418" name="Picture 10" descr="http://img-fotki.yandex.ru/get/4904/134091466.f5/0_d4d6d_4740c1eb_S"/>
          <p:cNvPicPr>
            <a:picLocks noChangeAspect="1" noChangeArrowheads="1"/>
          </p:cNvPicPr>
          <p:nvPr/>
        </p:nvPicPr>
        <p:blipFill>
          <a:blip r:embed="rId19" cstate="email"/>
          <a:srcRect/>
          <a:stretch>
            <a:fillRect/>
          </a:stretch>
        </p:blipFill>
        <p:spPr bwMode="auto">
          <a:xfrm>
            <a:off x="142844" y="3000372"/>
            <a:ext cx="1176112" cy="642942"/>
          </a:xfrm>
          <a:prstGeom prst="rect">
            <a:avLst/>
          </a:prstGeom>
          <a:noFill/>
        </p:spPr>
      </p:pic>
      <p:pic>
        <p:nvPicPr>
          <p:cNvPr id="17420" name="Picture 12" descr="http://img-fotki.yandex.ru/get/9558/134091466.9a/0_c0378_bebb161_S"/>
          <p:cNvPicPr>
            <a:picLocks noChangeAspect="1" noChangeArrowheads="1"/>
          </p:cNvPicPr>
          <p:nvPr/>
        </p:nvPicPr>
        <p:blipFill>
          <a:blip r:embed="rId20" cstate="email"/>
          <a:srcRect/>
          <a:stretch>
            <a:fillRect/>
          </a:stretch>
        </p:blipFill>
        <p:spPr bwMode="auto">
          <a:xfrm>
            <a:off x="214282" y="4000504"/>
            <a:ext cx="1043121" cy="785818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2051720" y="1988840"/>
            <a:ext cx="6643734" cy="4158125"/>
            <a:chOff x="1094099" y="1728100"/>
            <a:chExt cx="7165477" cy="4719452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1094099" y="1728100"/>
              <a:ext cx="7165477" cy="17815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9600" b="1" dirty="0" smtClean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accent3">
                      <a:lumMod val="50000"/>
                    </a:schemeClr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Оксиды</a:t>
              </a:r>
              <a:endParaRPr lang="ru-RU" sz="96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2187088" y="5085184"/>
              <a:ext cx="5084703" cy="136236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Автор : </a:t>
              </a:r>
              <a:r>
                <a:rPr lang="ru-RU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Зубкова Дарья Михайловна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Учитель химии высшей категории</a:t>
              </a:r>
              <a:endParaRPr lang="ru-RU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2025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Тольятти</a:t>
              </a:r>
              <a:endPara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2500298" y="260648"/>
            <a:ext cx="600079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Министерство образования Самарской области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Государственное бюджетное общеобразовательное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учреждение Самарской области «Школа-интернат № 5 для обучающихся с ограниченными возможностями здоровья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городского округа Тольятти»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7422" y="357166"/>
            <a:ext cx="5442398" cy="857256"/>
          </a:xfrm>
        </p:spPr>
        <p:txBody>
          <a:bodyPr/>
          <a:lstStyle/>
          <a:p>
            <a:r>
              <a:rPr lang="ru-RU" sz="3600" b="1" u="sng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   </a:t>
            </a:r>
            <a:r>
              <a:rPr lang="ru-RU" sz="3600" b="1" u="sng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урока</a:t>
            </a:r>
            <a:endParaRPr lang="ru-RU" sz="3600" b="1" u="sng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14480" y="1357298"/>
            <a:ext cx="703398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Сформировать понятие об оксидах.</a:t>
            </a:r>
          </a:p>
          <a:p>
            <a:pPr marL="342900" indent="-342900" algn="just">
              <a:buAutoNum type="arabicPeriod"/>
            </a:pPr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Сформировать представление о номенклатуре оксидов.</a:t>
            </a:r>
          </a:p>
          <a:p>
            <a:pPr marL="342900" indent="-342900" algn="just">
              <a:buAutoNum type="arabicPeriod"/>
            </a:pPr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Ознакомиться с важнейшими представителями класса оксидов. </a:t>
            </a:r>
          </a:p>
          <a:p>
            <a:pPr marL="342900" indent="-342900" algn="just"/>
            <a:endParaRPr lang="ru-RU" sz="36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907704" y="260648"/>
            <a:ext cx="6779096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FangSong" pitchFamily="49" charset="-122"/>
                <a:cs typeface="Times New Roman" pitchFamily="18" charset="0"/>
              </a:rPr>
              <a:t>Что такое оксиды?</a:t>
            </a: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1475656" y="1600200"/>
            <a:ext cx="7488832" cy="4925144"/>
          </a:xfrm>
          <a:prstGeom prst="rect">
            <a:avLst/>
          </a:prstGeom>
        </p:spPr>
        <p:txBody>
          <a:bodyPr/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3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04A7B"/>
                </a:solidFill>
                <a:effectLst/>
                <a:uLnTx/>
                <a:uFillTx/>
                <a:latin typeface="+mn-lt"/>
                <a:ea typeface="Verdana" pitchFamily="34" charset="0"/>
                <a:cs typeface="Verdana" pitchFamily="34" charset="0"/>
              </a:rPr>
              <a:t>   </a:t>
            </a:r>
            <a:r>
              <a:rPr kumimoji="0" lang="ru-RU" sz="44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Оксиды</a:t>
            </a: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kumimoji="0" lang="ru-RU" sz="44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Verdana" pitchFamily="34" charset="0"/>
                <a:cs typeface="Times New Roman" pitchFamily="18" charset="0"/>
              </a:rPr>
              <a:t>– это сложные вещества, состоящие </a:t>
            </a:r>
            <a:r>
              <a:rPr kumimoji="0" lang="ru-RU" sz="4400" i="0" u="sng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из двух</a:t>
            </a:r>
            <a:r>
              <a:rPr kumimoji="0" lang="ru-RU" sz="4400" i="0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kumimoji="0" lang="ru-RU" sz="44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элементов, </a:t>
            </a:r>
            <a:r>
              <a:rPr kumimoji="0" lang="ru-RU" sz="4400" i="0" u="sng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один</a:t>
            </a:r>
            <a:r>
              <a:rPr kumimoji="0" lang="ru-RU" sz="44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из которых  </a:t>
            </a:r>
            <a:r>
              <a:rPr kumimoji="0" lang="ru-RU" sz="4400" i="0" u="sng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кислород</a:t>
            </a:r>
          </a:p>
          <a:p>
            <a:pPr marL="342900" marR="0" lvl="0" indent="-34290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3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04A7B"/>
                </a:solidFill>
                <a:effectLst/>
                <a:uLnTx/>
                <a:uFillTx/>
                <a:ea typeface="Verdana" pitchFamily="34" charset="0"/>
                <a:cs typeface="Verdana" pitchFamily="34" charset="0"/>
              </a:rPr>
              <a:t>                      </a:t>
            </a:r>
            <a:endParaRPr kumimoji="0" lang="ru-RU" sz="4000" b="1" i="0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91680" y="2276036"/>
            <a:ext cx="1728192" cy="1440160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148641" y="2234105"/>
            <a:ext cx="1728192" cy="1440160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399564" y="2163776"/>
            <a:ext cx="2393544" cy="1440160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720260" y="2661798"/>
            <a:ext cx="17281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</a:rPr>
              <a:t>«Оксид»</a:t>
            </a:r>
            <a:endParaRPr lang="ru-RU" sz="32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76633" y="2198682"/>
            <a:ext cx="18722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название</a:t>
            </a:r>
          </a:p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   элемента</a:t>
            </a:r>
          </a:p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в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род.падеже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99564" y="2245223"/>
            <a:ext cx="23042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валентность</a:t>
            </a:r>
          </a:p>
          <a:p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    (если она переменная)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20519" y="2713275"/>
            <a:ext cx="432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</a:rPr>
              <a:t>+</a:t>
            </a:r>
            <a:endParaRPr lang="ru-RU" sz="4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93814" y="2600242"/>
            <a:ext cx="432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</a:rPr>
              <a:t>+</a:t>
            </a:r>
            <a:endParaRPr lang="ru-RU" sz="4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267744" y="260648"/>
            <a:ext cx="619306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Названия оксидов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75656" y="1412776"/>
            <a:ext cx="7488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</a:rPr>
              <a:t>а) по международной номенклатуре: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64904" y="4725144"/>
            <a:ext cx="58314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</a:rPr>
              <a:t>б) тривиальные названия: </a:t>
            </a:r>
          </a:p>
          <a:p>
            <a:r>
              <a:rPr lang="ru-RU" sz="3600" dirty="0" err="1" smtClean="0">
                <a:solidFill>
                  <a:schemeClr val="accent3">
                    <a:lumMod val="50000"/>
                  </a:schemeClr>
                </a:solidFill>
              </a:rPr>
              <a:t>СаO</a:t>
            </a:r>
            <a:r>
              <a:rPr lang="ru-RU" sz="3600" dirty="0" smtClean="0">
                <a:solidFill>
                  <a:schemeClr val="accent3">
                    <a:lumMod val="50000"/>
                  </a:schemeClr>
                </a:solidFill>
              </a:rPr>
              <a:t> – негашеная известь</a:t>
            </a:r>
          </a:p>
          <a:p>
            <a:r>
              <a:rPr lang="ru-RU" sz="3600" dirty="0" err="1" smtClean="0">
                <a:solidFill>
                  <a:srgbClr val="9BBB59">
                    <a:lumMod val="50000"/>
                  </a:srgbClr>
                </a:solidFill>
              </a:rPr>
              <a:t>Са</a:t>
            </a:r>
            <a:r>
              <a:rPr lang="ru-RU" sz="3600" dirty="0" smtClean="0">
                <a:solidFill>
                  <a:srgbClr val="9BBB59">
                    <a:lumMod val="50000"/>
                  </a:srgbClr>
                </a:solidFill>
              </a:rPr>
              <a:t>(OН)</a:t>
            </a:r>
            <a:r>
              <a:rPr lang="ru-RU" sz="2000" dirty="0" smtClean="0">
                <a:solidFill>
                  <a:srgbClr val="9BBB59">
                    <a:lumMod val="50000"/>
                  </a:srgbClr>
                </a:solidFill>
              </a:rPr>
              <a:t>2</a:t>
            </a:r>
            <a:r>
              <a:rPr lang="ru-RU" sz="3600" dirty="0" smtClean="0">
                <a:solidFill>
                  <a:srgbClr val="9BBB59">
                    <a:lumMod val="50000"/>
                  </a:srgbClr>
                </a:solidFill>
              </a:rPr>
              <a:t> </a:t>
            </a:r>
            <a:r>
              <a:rPr lang="ru-RU" sz="3600" dirty="0">
                <a:solidFill>
                  <a:srgbClr val="9BBB59">
                    <a:lumMod val="50000"/>
                  </a:srgbClr>
                </a:solidFill>
              </a:rPr>
              <a:t>– </a:t>
            </a:r>
            <a:r>
              <a:rPr lang="ru-RU" sz="3600" dirty="0" smtClean="0">
                <a:solidFill>
                  <a:srgbClr val="9BBB59">
                    <a:lumMod val="50000"/>
                  </a:srgbClr>
                </a:solidFill>
              </a:rPr>
              <a:t>гашеная </a:t>
            </a:r>
            <a:r>
              <a:rPr lang="ru-RU" sz="3600" dirty="0">
                <a:solidFill>
                  <a:srgbClr val="9BBB59">
                    <a:lumMod val="50000"/>
                  </a:srgbClr>
                </a:solidFill>
              </a:rPr>
              <a:t>известь</a:t>
            </a:r>
            <a:endParaRPr lang="ru-RU" sz="36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214546" y="260648"/>
            <a:ext cx="6215106" cy="1453840"/>
          </a:xfrm>
          <a:prstGeom prst="rect">
            <a:avLst/>
          </a:prstGeom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400" b="1" u="sng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Выполни задание: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noProof="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Назови оксиды</a:t>
            </a:r>
            <a:endParaRPr kumimoji="0" lang="ru-RU" sz="4400" b="1" i="0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51720" y="1772816"/>
            <a:ext cx="1656184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accent3">
                    <a:lumMod val="75000"/>
                  </a:schemeClr>
                </a:solidFill>
              </a:rPr>
              <a:t>SO</a:t>
            </a:r>
            <a:r>
              <a:rPr lang="en-US" sz="2800" b="1" dirty="0" smtClean="0">
                <a:solidFill>
                  <a:schemeClr val="accent3">
                    <a:lumMod val="75000"/>
                  </a:schemeClr>
                </a:solidFill>
              </a:rPr>
              <a:t>3</a:t>
            </a:r>
            <a:endParaRPr lang="en-US" sz="44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en-US" sz="4400" b="1" dirty="0" smtClean="0">
                <a:solidFill>
                  <a:schemeClr val="accent3">
                    <a:lumMod val="75000"/>
                  </a:schemeClr>
                </a:solidFill>
              </a:rPr>
              <a:t>N</a:t>
            </a:r>
            <a:r>
              <a:rPr lang="en-US" sz="3200" b="1" dirty="0" smtClean="0">
                <a:solidFill>
                  <a:schemeClr val="accent3">
                    <a:lumMod val="75000"/>
                  </a:schemeClr>
                </a:solidFill>
              </a:rPr>
              <a:t>2</a:t>
            </a:r>
            <a:r>
              <a:rPr lang="en-US" sz="4400" b="1" dirty="0" smtClean="0">
                <a:solidFill>
                  <a:schemeClr val="accent3">
                    <a:lumMod val="75000"/>
                  </a:schemeClr>
                </a:solidFill>
              </a:rPr>
              <a:t>O</a:t>
            </a:r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</a:rPr>
              <a:t>3</a:t>
            </a:r>
            <a:r>
              <a:rPr lang="en-US" sz="32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endParaRPr lang="en-US" sz="44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en-US" sz="4400" b="1" dirty="0" smtClean="0">
                <a:solidFill>
                  <a:schemeClr val="accent3">
                    <a:lumMod val="75000"/>
                  </a:schemeClr>
                </a:solidFill>
              </a:rPr>
              <a:t>Al</a:t>
            </a:r>
            <a:r>
              <a:rPr lang="en-US" sz="3200" b="1" dirty="0" smtClean="0">
                <a:solidFill>
                  <a:schemeClr val="accent3">
                    <a:lumMod val="75000"/>
                  </a:schemeClr>
                </a:solidFill>
              </a:rPr>
              <a:t>2</a:t>
            </a:r>
            <a:r>
              <a:rPr lang="en-US" sz="4400" b="1" dirty="0" smtClean="0">
                <a:solidFill>
                  <a:schemeClr val="accent3">
                    <a:lumMod val="75000"/>
                  </a:schemeClr>
                </a:solidFill>
              </a:rPr>
              <a:t>O</a:t>
            </a:r>
            <a:r>
              <a:rPr lang="en-US" sz="3200" b="1" dirty="0" smtClean="0">
                <a:solidFill>
                  <a:schemeClr val="accent3">
                    <a:lumMod val="75000"/>
                  </a:schemeClr>
                </a:solidFill>
              </a:rPr>
              <a:t>3</a:t>
            </a:r>
            <a:r>
              <a:rPr lang="en-US" sz="4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</a:p>
          <a:p>
            <a:r>
              <a:rPr lang="en-US" sz="4400" b="1" dirty="0" smtClean="0">
                <a:solidFill>
                  <a:schemeClr val="accent3">
                    <a:lumMod val="75000"/>
                  </a:schemeClr>
                </a:solidFill>
              </a:rPr>
              <a:t>CO</a:t>
            </a:r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</a:rPr>
              <a:t>2</a:t>
            </a:r>
            <a:endParaRPr lang="en-US" sz="44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en-US" sz="4400" b="1" dirty="0" err="1" smtClean="0">
                <a:solidFill>
                  <a:schemeClr val="accent3">
                    <a:lumMod val="75000"/>
                  </a:schemeClr>
                </a:solidFill>
              </a:rPr>
              <a:t>BaO</a:t>
            </a:r>
            <a:r>
              <a:rPr lang="en-US" sz="4400" b="1" dirty="0" smtClean="0">
                <a:solidFill>
                  <a:schemeClr val="accent3">
                    <a:lumMod val="75000"/>
                  </a:schemeClr>
                </a:solidFill>
              </a:rPr>
              <a:t>  </a:t>
            </a:r>
          </a:p>
          <a:p>
            <a:r>
              <a:rPr lang="en-US" sz="4400" b="1" dirty="0" err="1" smtClean="0">
                <a:solidFill>
                  <a:schemeClr val="accent3">
                    <a:lumMod val="75000"/>
                  </a:schemeClr>
                </a:solidFill>
              </a:rPr>
              <a:t>CaO</a:t>
            </a:r>
            <a:endParaRPr lang="ru-RU" sz="44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en-US" sz="4400" b="1" dirty="0" err="1" smtClean="0">
                <a:solidFill>
                  <a:schemeClr val="accent3">
                    <a:lumMod val="75000"/>
                  </a:schemeClr>
                </a:solidFill>
              </a:rPr>
              <a:t>CuO</a:t>
            </a:r>
            <a:endParaRPr lang="ru-RU" sz="44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endParaRPr lang="ru-RU" sz="44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214546" y="260648"/>
            <a:ext cx="6215106" cy="810898"/>
          </a:xfrm>
          <a:prstGeom prst="rect">
            <a:avLst/>
          </a:prstGeom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ru-RU" sz="44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Ответ к заданию</a:t>
            </a:r>
            <a:r>
              <a:rPr kumimoji="0" lang="ru-RU" sz="4400" b="1" i="0" u="sng" strike="noStrike" kern="1200" cap="none" spc="0" normalizeH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ru-RU" sz="4400" b="1" i="0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14480" y="1142985"/>
            <a:ext cx="7143800" cy="5929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sz="28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4400" dirty="0" smtClean="0">
                <a:solidFill>
                  <a:schemeClr val="accent3">
                    <a:lumMod val="50000"/>
                  </a:schemeClr>
                </a:solidFill>
              </a:rPr>
              <a:t>     оксид серы (</a:t>
            </a:r>
            <a:r>
              <a:rPr lang="en-US" sz="4400" dirty="0" smtClean="0">
                <a:solidFill>
                  <a:schemeClr val="accent3">
                    <a:lumMod val="50000"/>
                  </a:schemeClr>
                </a:solidFill>
              </a:rPr>
              <a:t>VI) </a:t>
            </a:r>
            <a:endParaRPr lang="en-US" sz="4400" b="1" dirty="0" smtClean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4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32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4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32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400" dirty="0" smtClean="0">
                <a:solidFill>
                  <a:schemeClr val="accent3">
                    <a:lumMod val="50000"/>
                  </a:schemeClr>
                </a:solidFill>
              </a:rPr>
              <a:t>оксид азота (</a:t>
            </a:r>
            <a:r>
              <a:rPr lang="en-US" sz="4400" dirty="0" smtClean="0">
                <a:solidFill>
                  <a:schemeClr val="accent3">
                    <a:lumMod val="50000"/>
                  </a:schemeClr>
                </a:solidFill>
              </a:rPr>
              <a:t>III) </a:t>
            </a:r>
            <a:endParaRPr lang="en-US" sz="4400" b="1" dirty="0" smtClean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4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Al</a:t>
            </a:r>
            <a:r>
              <a:rPr lang="en-US" sz="32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4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32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4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smtClean="0">
                <a:solidFill>
                  <a:schemeClr val="accent3">
                    <a:lumMod val="50000"/>
                  </a:schemeClr>
                </a:solidFill>
              </a:rPr>
              <a:t>оксид алюминия </a:t>
            </a:r>
            <a:endParaRPr lang="en-US" sz="4400" b="1" dirty="0" smtClean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4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     </a:t>
            </a:r>
            <a:r>
              <a:rPr lang="ru-RU" sz="4400" dirty="0" smtClean="0">
                <a:solidFill>
                  <a:schemeClr val="accent3">
                    <a:lumMod val="50000"/>
                  </a:schemeClr>
                </a:solidFill>
              </a:rPr>
              <a:t>оксид углерода (</a:t>
            </a:r>
            <a:r>
              <a:rPr lang="en-US" sz="4400" dirty="0" smtClean="0">
                <a:solidFill>
                  <a:schemeClr val="accent3">
                    <a:lumMod val="50000"/>
                  </a:schemeClr>
                </a:solidFill>
              </a:rPr>
              <a:t>IV)</a:t>
            </a:r>
            <a:endParaRPr lang="en-US" sz="4400" b="1" dirty="0" smtClean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4400" b="1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BaO</a:t>
            </a:r>
            <a:r>
              <a:rPr lang="en-US" sz="4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4400" dirty="0" smtClean="0">
                <a:solidFill>
                  <a:schemeClr val="accent3">
                    <a:lumMod val="50000"/>
                  </a:schemeClr>
                </a:solidFill>
              </a:rPr>
              <a:t>оксид бария </a:t>
            </a:r>
            <a:endParaRPr lang="en-US" sz="4400" b="1" dirty="0" smtClean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4400" b="1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CaO</a:t>
            </a:r>
            <a:r>
              <a:rPr lang="ru-RU" sz="4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4400" dirty="0" smtClean="0">
                <a:solidFill>
                  <a:schemeClr val="accent3">
                    <a:lumMod val="50000"/>
                  </a:schemeClr>
                </a:solidFill>
              </a:rPr>
              <a:t>оксид кальция </a:t>
            </a:r>
            <a:endParaRPr lang="ru-RU" sz="4400" b="1" dirty="0" smtClean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4400" b="1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CuO</a:t>
            </a:r>
            <a:r>
              <a:rPr lang="ru-RU" sz="4400" dirty="0" smtClean="0">
                <a:solidFill>
                  <a:schemeClr val="accent3">
                    <a:lumMod val="50000"/>
                  </a:schemeClr>
                </a:solidFill>
              </a:rPr>
              <a:t>    оксид меди (</a:t>
            </a:r>
            <a:r>
              <a:rPr lang="en-US" sz="4400" dirty="0" smtClean="0">
                <a:solidFill>
                  <a:schemeClr val="accent3">
                    <a:lumMod val="50000"/>
                  </a:schemeClr>
                </a:solidFill>
              </a:rPr>
              <a:t>II</a:t>
            </a:r>
            <a:r>
              <a:rPr lang="ru-RU" sz="4400" dirty="0" smtClean="0">
                <a:solidFill>
                  <a:schemeClr val="accent3">
                    <a:lumMod val="50000"/>
                  </a:schemeClr>
                </a:solidFill>
              </a:rPr>
              <a:t>) </a:t>
            </a:r>
            <a:endParaRPr lang="ru-RU" sz="4400" b="1" dirty="0" smtClean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4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1714480" y="332656"/>
            <a:ext cx="7286676" cy="1143000"/>
          </a:xfrm>
          <a:prstGeom prst="rect">
            <a:avLst/>
          </a:prstGeom>
        </p:spPr>
        <p:txBody>
          <a:bodyPr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600" b="1" u="sng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Классификация оксидов</a:t>
            </a:r>
            <a:endParaRPr kumimoji="0" lang="ru-RU" sz="3600" b="1" i="0" u="sng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619672" y="1556792"/>
            <a:ext cx="1944216" cy="72008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noProof="0" dirty="0" smtClean="0">
                <a:solidFill>
                  <a:schemeClr val="accent3">
                    <a:lumMod val="50000"/>
                  </a:schemeClr>
                </a:solidFill>
                <a:ea typeface="+mj-ea"/>
                <a:cs typeface="+mj-cs"/>
              </a:rPr>
              <a:t>твердые</a:t>
            </a:r>
            <a:endParaRPr kumimoji="0" lang="ru-RU" sz="3600" b="1" i="0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3779912" y="1556792"/>
            <a:ext cx="1944216" cy="72008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  <a:ea typeface="+mj-ea"/>
                <a:cs typeface="+mj-cs"/>
              </a:rPr>
              <a:t>жидки</a:t>
            </a:r>
            <a:r>
              <a:rPr lang="ru-RU" sz="3600" b="1" noProof="0" dirty="0" smtClean="0">
                <a:solidFill>
                  <a:schemeClr val="accent3">
                    <a:lumMod val="50000"/>
                  </a:schemeClr>
                </a:solidFill>
                <a:ea typeface="+mj-ea"/>
                <a:cs typeface="+mj-cs"/>
              </a:rPr>
              <a:t>е</a:t>
            </a:r>
            <a:endParaRPr kumimoji="0" lang="ru-RU" sz="3600" b="1" i="0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5868144" y="1556792"/>
            <a:ext cx="3024336" cy="72008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  <a:ea typeface="+mj-ea"/>
                <a:cs typeface="+mj-cs"/>
              </a:rPr>
              <a:t>газообразные</a:t>
            </a:r>
            <a:endParaRPr kumimoji="0" lang="ru-RU" sz="3600" b="1" i="0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sp>
        <p:nvSpPr>
          <p:cNvPr id="1036" name="AutoShape 12" descr="https://calcium-carbonate.ir/wp-content/uploads/2021/07/calcium-oxid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8" name="Picture 14" descr="https://www.umeks.ru/upload/iblock/675/675aef242b5d77cf87c901f39a8312d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2276872"/>
            <a:ext cx="1275373" cy="1228693"/>
          </a:xfrm>
          <a:prstGeom prst="rect">
            <a:avLst/>
          </a:prstGeom>
          <a:noFill/>
        </p:spPr>
      </p:pic>
      <p:pic>
        <p:nvPicPr>
          <p:cNvPr id="1040" name="Picture 16" descr="https://files.ub.ua/goods/goods-photos/1031/141210_16180348118682.jpg"/>
          <p:cNvPicPr>
            <a:picLocks noChangeAspect="1" noChangeArrowheads="1"/>
          </p:cNvPicPr>
          <p:nvPr/>
        </p:nvPicPr>
        <p:blipFill>
          <a:blip r:embed="rId4" cstate="print"/>
          <a:srcRect l="7728" t="15455" r="7268" b="14996"/>
          <a:stretch>
            <a:fillRect/>
          </a:stretch>
        </p:blipFill>
        <p:spPr bwMode="auto">
          <a:xfrm>
            <a:off x="1835696" y="4437112"/>
            <a:ext cx="1296144" cy="1224136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2051720" y="3645024"/>
            <a:ext cx="864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СаО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979712" y="5877272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С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</a:rPr>
              <a:t>u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2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О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042" name="Picture 18" descr="https://i.mycdn.me/i?r=AEHujHvw2RjEbemUCNEorZbxYpb_p_9AcN2FmGik64Krke2wb65DiJkOOJm0AWsXCX57Zi9s0CiBOSDmbngC-I-k&amp;amp;fn=external_8"/>
          <p:cNvPicPr>
            <a:picLocks noChangeAspect="1" noChangeArrowheads="1"/>
          </p:cNvPicPr>
          <p:nvPr/>
        </p:nvPicPr>
        <p:blipFill>
          <a:blip r:embed="rId5" cstate="print"/>
          <a:srcRect l="31500" t="14700" r="13376" b="9701"/>
          <a:stretch>
            <a:fillRect/>
          </a:stretch>
        </p:blipFill>
        <p:spPr bwMode="auto">
          <a:xfrm>
            <a:off x="4139952" y="3429000"/>
            <a:ext cx="1260140" cy="1224136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4427984" y="4797152"/>
            <a:ext cx="792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</a:rPr>
              <a:t>H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2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О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044" name="Picture 20" descr="https://media.metrolatam.com/2018/02/20/co2emissionsmain550x318-1200x800.jpg"/>
          <p:cNvPicPr>
            <a:picLocks noChangeAspect="1" noChangeArrowheads="1"/>
          </p:cNvPicPr>
          <p:nvPr/>
        </p:nvPicPr>
        <p:blipFill>
          <a:blip r:embed="rId6" cstate="print"/>
          <a:srcRect l="31373"/>
          <a:stretch>
            <a:fillRect/>
          </a:stretch>
        </p:blipFill>
        <p:spPr bwMode="auto">
          <a:xfrm>
            <a:off x="6732240" y="2276872"/>
            <a:ext cx="1260141" cy="1224136"/>
          </a:xfrm>
          <a:prstGeom prst="rect">
            <a:avLst/>
          </a:prstGeom>
          <a:noFill/>
        </p:spPr>
      </p:pic>
      <p:sp>
        <p:nvSpPr>
          <p:cNvPr id="24" name="TextBox 23"/>
          <p:cNvSpPr txBox="1"/>
          <p:nvPr/>
        </p:nvSpPr>
        <p:spPr>
          <a:xfrm>
            <a:off x="7020272" y="3645024"/>
            <a:ext cx="792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СО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2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046" name="Picture 22" descr="https://myslide.ru/documents_3/cadd2fbfa1282cc4817fd4c687dcbaf2/img4.jpg"/>
          <p:cNvPicPr>
            <a:picLocks noChangeAspect="1" noChangeArrowheads="1"/>
          </p:cNvPicPr>
          <p:nvPr/>
        </p:nvPicPr>
        <p:blipFill>
          <a:blip r:embed="rId7" cstate="print"/>
          <a:srcRect l="59534" t="46619" r="9281" b="13061"/>
          <a:stretch>
            <a:fillRect/>
          </a:stretch>
        </p:blipFill>
        <p:spPr bwMode="auto">
          <a:xfrm>
            <a:off x="6732240" y="4437112"/>
            <a:ext cx="1262390" cy="1224136"/>
          </a:xfrm>
          <a:prstGeom prst="rect">
            <a:avLst/>
          </a:prstGeom>
          <a:noFill/>
        </p:spPr>
      </p:pic>
      <p:sp>
        <p:nvSpPr>
          <p:cNvPr id="26" name="TextBox 25"/>
          <p:cNvSpPr txBox="1"/>
          <p:nvPr/>
        </p:nvSpPr>
        <p:spPr>
          <a:xfrm>
            <a:off x="7020272" y="5877272"/>
            <a:ext cx="792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</a:rPr>
              <a:t>N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О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2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1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6923C"/>
      </a:hlink>
      <a:folHlink>
        <a:srgbClr val="4F612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</TotalTime>
  <Words>204</Words>
  <Application>Microsoft Office PowerPoint</Application>
  <PresentationFormat>Экран (4:3)</PresentationFormat>
  <Paragraphs>59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1_Тема Office</vt:lpstr>
      <vt:lpstr>Слайд 1</vt:lpstr>
      <vt:lpstr>Цель   урока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37</cp:revision>
  <dcterms:created xsi:type="dcterms:W3CDTF">2014-07-17T09:13:13Z</dcterms:created>
  <dcterms:modified xsi:type="dcterms:W3CDTF">2025-04-03T09:53:20Z</dcterms:modified>
</cp:coreProperties>
</file>